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7" r:id="rId5"/>
    <p:sldId id="257" r:id="rId6"/>
    <p:sldId id="275" r:id="rId7"/>
    <p:sldId id="268" r:id="rId8"/>
    <p:sldId id="269" r:id="rId9"/>
    <p:sldId id="276" r:id="rId10"/>
    <p:sldId id="270" r:id="rId11"/>
    <p:sldId id="271" r:id="rId12"/>
    <p:sldId id="258" r:id="rId13"/>
    <p:sldId id="277" r:id="rId14"/>
    <p:sldId id="278" r:id="rId15"/>
    <p:sldId id="272" r:id="rId16"/>
    <p:sldId id="273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F2324E-3734-416E-8632-644B4834F36A}">
          <p14:sldIdLst>
            <p14:sldId id="267"/>
            <p14:sldId id="257"/>
            <p14:sldId id="275"/>
            <p14:sldId id="268"/>
            <p14:sldId id="269"/>
            <p14:sldId id="276"/>
            <p14:sldId id="270"/>
            <p14:sldId id="271"/>
            <p14:sldId id="258"/>
            <p14:sldId id="277"/>
            <p14:sldId id="278"/>
            <p14:sldId id="272"/>
          </p14:sldIdLst>
        </p14:section>
        <p14:section name="Backup Slides" id="{9FD5B27F-7FE8-4A73-838E-BC6C6DFCAABC}">
          <p14:sldIdLst>
            <p14:sldId id="273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3DB"/>
    <a:srgbClr val="313333"/>
    <a:srgbClr val="113D8A"/>
    <a:srgbClr val="1D89BF"/>
    <a:srgbClr val="011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DE78B-D69B-45A5-9658-EA566D36DA7C}" v="15" dt="2026-01-09T19:57:32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3158-46EA-441C-93C1-8D4DD02B58A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1AE38-A768-48DD-901E-34A42025A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0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B918-0E55-825E-B932-F06254DF7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81EA5-006A-DF0E-4160-B48592247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C33D0-248F-4C30-80AC-E9A6E60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BB1C19-A53D-42E6-9ED3-F7EFB0BAF29B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694-A6A6-28D8-EE4C-EC41026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24D9-DF74-F143-382C-A14EC397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5489-C8AE-A98D-8091-A73D08B5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7F312-A681-40CA-0373-FBEBEA372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D34B5-66F5-3209-27C0-4F3DE9D3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6C75C7-EA8F-465B-9091-06F486E58A75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D86F-8C34-0599-7ADF-9B560810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84F77-32FC-28BD-9E50-0F8755BD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54150-D1D2-8B89-7594-60DBED8B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5A5E5-03DD-D8B3-EB36-6594CC746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63191-B462-0829-4332-B74AC640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0F4983-72ED-4EB2-8143-23FFC059E1CF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25D3-CF16-9AB5-7BEC-B2C3C002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41427-7CDA-EE51-73CB-FAE836E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2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CED1-BDCC-35BB-6DD5-D9E967F7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E7AD-D1ED-C8D3-66A0-ECC83C19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B4457-DF28-6984-F4D0-09E9D63E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C12219-4FF5-4EF3-B669-9CD14832EA28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CD0EC-DF77-387E-77C4-8440BB23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AE197-9CB5-A8B4-F02F-882FD0DC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8E11-34D0-D90A-FADB-019474FE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7AAF7-D120-7946-BBFD-482E08AF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9DA56-C076-D437-D6DF-27BD746D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0CF04B-4048-4CE2-B066-F10A2C98E49C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7891A-D57B-F0E7-6856-BBAC1174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65807-6243-7B45-8879-B9662188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3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8648-308A-565F-A94D-A61CC527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53244-B7FC-064F-84E7-74F77EDBB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B6FCE-F3FC-9C07-37DF-1BFC537C8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C4C6-445B-0BAC-AA33-66AA3BEC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310D61-E23B-4E2F-97AF-32309A03B323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F9A7-4890-5C86-8199-56F32B5C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0243D-5D81-AC49-7213-8DD9562C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5B6A-4439-2BE5-FD76-88F52021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1F04-5A01-E803-0295-A03E045D1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5898-A0A3-FE41-1248-9C2AC081C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484CE-B4EF-D8CB-BEE7-42F8AB7E2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842A0-963A-8562-BC1F-EE188FA2C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515BC-FBF9-171E-4F29-64BE0A85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AE8BCE-9D25-4BA3-B3CF-20C133C54381}" type="datetime1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B0313F-CF36-769D-1E20-A7FFB5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C7C4E-EAE0-4E36-142E-AF8873B3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7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C6E-A146-C8DC-0504-495FC85D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FAD39-03CB-569B-A2F1-1801D753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E7400E-7089-46B7-A44C-E9D5747796C7}" type="datetime1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4F428-8704-BB06-B48A-0184F318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8914E-DF51-4075-5128-5F75B647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75C95-53BB-CC6F-3965-506E6148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0E716-3141-4565-B472-E737DA626699}" type="datetime1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2D015-C3A3-A8B4-5258-8665EDF4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7E8A-EC9E-840F-40B3-69EBBD7B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D410-9B1B-24F6-B381-08C602B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DF66-50CA-DEBC-E669-A456ED5C5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724B7-7BD5-B277-F2C6-C75C2DDA7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95583-2F94-B4EF-D048-38BB66A7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669C15-E910-4715-A8E0-E9BDADDD3147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C3F71-C5C0-F171-2AE0-7F40819E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76736-7149-21D7-B23E-C64FE843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8201-9973-B51C-2463-A1A0EF5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06CE3-2916-310D-B6AD-F11F77F48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26478-CB85-D84F-1DDB-9076D2C1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1BE-53C0-BFB8-B9EA-35C66B255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27500-FA06-4D0A-8279-04774F82286A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D2F0E-26CC-D285-BC5E-B467203C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F9869-1B8D-73EE-71BA-BE98F737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08AACB-C23F-A886-80B1-445C7B86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A7BF8-CDD4-965A-3E85-42970622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F0CAE-4254-578C-AB66-9CCAF2ADC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98C2-E61E-593B-04AC-9D9AFBE9C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447" y="6384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12250-EB57-4D46-AF9E-32E2A9D9AFD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AI-generated content may be incorrect.">
            <a:extLst>
              <a:ext uri="{FF2B5EF4-FFF2-40B4-BE49-F238E27FC236}">
                <a16:creationId xmlns:a16="http://schemas.microsoft.com/office/drawing/2014/main" id="{9A34659C-88DE-C3F8-ADC2-5F160F462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" y="6430729"/>
            <a:ext cx="1127158" cy="3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8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2391-8C1C-A491-08A2-5CBB5357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E3B5C5-AF2F-1A61-3EAA-54959CE6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8A183-9F1A-DEC3-9D85-FAC70081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C782B-B10F-BBF5-C3AE-BEABC07E2E07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3E3BBA-9B1D-22D5-2E62-644C574703AE}"/>
              </a:ext>
            </a:extLst>
          </p:cNvPr>
          <p:cNvGrpSpPr/>
          <p:nvPr/>
        </p:nvGrpSpPr>
        <p:grpSpPr>
          <a:xfrm>
            <a:off x="2995976" y="2302371"/>
            <a:ext cx="6300163" cy="1729058"/>
            <a:chOff x="9888060" y="6206938"/>
            <a:chExt cx="10846480" cy="25705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186F0-05E1-CFC5-180B-94A8FBC8F4BA}"/>
                </a:ext>
              </a:extLst>
            </p:cNvPr>
            <p:cNvSpPr txBox="1"/>
            <p:nvPr/>
          </p:nvSpPr>
          <p:spPr>
            <a:xfrm>
              <a:off x="9888060" y="6206938"/>
              <a:ext cx="10846480" cy="16014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Roboto" panose="02000000000000000000" pitchFamily="2" charset="0"/>
                  <a:cs typeface="Lato Light" panose="020F0502020204030203" pitchFamily="34" charset="0"/>
                </a:rPr>
                <a:t>D</a:t>
              </a:r>
              <a:r>
                <a:rPr lang="en-US" sz="3200" b="1" spc="300">
                  <a:solidFill>
                    <a:prstClr val="white"/>
                  </a:solidFill>
                  <a:latin typeface="Source Sans Pro" panose="020B0503030403020204" pitchFamily="34" charset="0"/>
                  <a:ea typeface="Roboto" panose="02000000000000000000" pitchFamily="2" charset="0"/>
                  <a:cs typeface="Lato Light" panose="020F0502020204030203" pitchFamily="34" charset="0"/>
                </a:rPr>
                <a:t>SSS-3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spc="300">
                  <a:solidFill>
                    <a:prstClr val="white"/>
                  </a:solidFill>
                  <a:latin typeface="Source Sans Pro" panose="020B0503030403020204" pitchFamily="34" charset="0"/>
                  <a:ea typeface="Roboto" panose="02000000000000000000" pitchFamily="2" charset="0"/>
                  <a:cs typeface="Lato Light" panose="020F0502020204030203" pitchFamily="34" charset="0"/>
                </a:rPr>
                <a:t>Quarterly Meeting</a:t>
              </a:r>
              <a:endPara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2F1AF2-AE71-E46E-7CC3-30A2B0E7F359}"/>
                </a:ext>
              </a:extLst>
            </p:cNvPr>
            <p:cNvSpPr txBox="1"/>
            <p:nvPr/>
          </p:nvSpPr>
          <p:spPr>
            <a:xfrm>
              <a:off x="13872985" y="8319938"/>
              <a:ext cx="2454309" cy="457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15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Roboto" panose="02000000000000000000" pitchFamily="2" charset="0"/>
                  <a:cs typeface="Lato" panose="020F0502020204030203" pitchFamily="34" charset="0"/>
                </a:rPr>
                <a:t>January 2026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D27981A-F77B-A3E1-18BB-CD853DD7130B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A955B726-15A0-6B25-281E-58B94191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942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4DA51004-4A74-C87F-6A51-2FB47102B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8534813A-464A-20C2-27BF-C15E46737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C1E4EF41-F7AA-2E9A-E89B-93758E050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5395" y="5482537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51A8-062B-CFC5-B4DF-BF7DF9DA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07F2FE-5C02-3F86-4235-56B8732F9B92}"/>
              </a:ext>
            </a:extLst>
          </p:cNvPr>
          <p:cNvGrpSpPr/>
          <p:nvPr/>
        </p:nvGrpSpPr>
        <p:grpSpPr>
          <a:xfrm>
            <a:off x="1003177" y="83656"/>
            <a:ext cx="11062298" cy="971555"/>
            <a:chOff x="1003177" y="83656"/>
            <a:chExt cx="11062298" cy="12879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2F5035-F01D-BC5A-7663-C0DD3940C70E}"/>
                </a:ext>
              </a:extLst>
            </p:cNvPr>
            <p:cNvSpPr/>
            <p:nvPr/>
          </p:nvSpPr>
          <p:spPr>
            <a:xfrm>
              <a:off x="2830625" y="139478"/>
              <a:ext cx="9234850" cy="1176260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63586A-8E28-84D2-81C4-9AEE835C514F}"/>
                </a:ext>
              </a:extLst>
            </p:cNvPr>
            <p:cNvSpPr txBox="1"/>
            <p:nvPr/>
          </p:nvSpPr>
          <p:spPr>
            <a:xfrm>
              <a:off x="2830625" y="289063"/>
              <a:ext cx="7355470" cy="77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rPr>
                <a:t>Priority Projects Progress: FY26 Q1</a:t>
              </a:r>
              <a:endPara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pic>
          <p:nvPicPr>
            <p:cNvPr id="43" name="Graphic 42" descr="Completed with solid fill">
              <a:extLst>
                <a:ext uri="{FF2B5EF4-FFF2-40B4-BE49-F238E27FC236}">
                  <a16:creationId xmlns:a16="http://schemas.microsoft.com/office/drawing/2014/main" id="{EB5C5B33-BF16-576D-A629-83B5265B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3177" y="83656"/>
              <a:ext cx="1020221" cy="12879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73126B-269F-C307-67A5-AF22C906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73943"/>
              </p:ext>
            </p:extLst>
          </p:nvPr>
        </p:nvGraphicFramePr>
        <p:xfrm>
          <a:off x="126525" y="1055211"/>
          <a:ext cx="11938950" cy="5794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3173198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672860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Goal/Milestone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Progress/Contribution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Data Change Request Power App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Q1 Milestone: </a:t>
                      </a:r>
                      <a:r>
                        <a:rPr lang="en-US" sz="1200" dirty="0">
                          <a:ea typeface="Source Sans Pro"/>
                        </a:rPr>
                        <a:t>Develop an artifact to outline timeline for the analysis and recommendation proposal of the new tool that will replace Matrix.  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Developed and shared timeline with DMD Chief and gained concurrence.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Began identifying Matrix stakeholders for Q2 engagement. Held discussions with DHS HQ and ICE.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Started market research for replacement tools.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National Production Dataset (NPD)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Q1 Milestone: Reconstituting NPD Development Team and maintaining NPD critical operational capabilities.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gained staffing commitments from operational offices and restored initial resource staffing to support daily operations.</a:t>
                      </a:r>
                    </a:p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Resolved multiple critical break/fix NPD work tickets in Q1 and are maintaining a steady state backlog of 20+ mixed break/fix and enhancement tickets in SNOW.</a:t>
                      </a:r>
                    </a:p>
                    <a:p>
                      <a:pPr marL="173736" lvl="0" indent="-173736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Amaze team added a new developer resource with USCIS data experience to support day to day  NPD operations.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E-22 Modernization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Q1 Milestone: </a:t>
                      </a: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the foundation: complete discovery/inventory, set the baseline, and deliver a prioritized automation/optimization roadmap targeting 70%+ O&amp;M reduction.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Streamlined Case Processing (SCP)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Q1 Milestones: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closely with ELIS to determine the overall QA process framework in relation to measurability and responsibility.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Finalize the requirements from the Directors Office on the bulk denial policy and applicability.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the Directors office to establish overarching SCP Governance Framework amongst the branches.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clear goals within the SCP community of essential metrics for comparison. 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80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548CA-483C-5839-012E-D4C2DEAF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D56F02-A3C4-6E2A-F23A-F8AA8CCE5F9A}"/>
              </a:ext>
            </a:extLst>
          </p:cNvPr>
          <p:cNvSpPr/>
          <p:nvPr/>
        </p:nvSpPr>
        <p:spPr>
          <a:xfrm>
            <a:off x="126525" y="125766"/>
            <a:ext cx="2612376" cy="887335"/>
          </a:xfrm>
          <a:prstGeom prst="rect">
            <a:avLst/>
          </a:prstGeom>
          <a:solidFill>
            <a:srgbClr val="1D89B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Graphic 2" descr="Research outline">
            <a:extLst>
              <a:ext uri="{FF2B5EF4-FFF2-40B4-BE49-F238E27FC236}">
                <a16:creationId xmlns:a16="http://schemas.microsoft.com/office/drawing/2014/main" id="{D46DDECC-9206-6032-48D5-52C4CDEF6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659" y="169137"/>
            <a:ext cx="798531" cy="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673A-4AF7-97FB-530F-25E611A0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03F692-A387-2820-4DC1-7CE4018B7B45}"/>
              </a:ext>
            </a:extLst>
          </p:cNvPr>
          <p:cNvGrpSpPr/>
          <p:nvPr/>
        </p:nvGrpSpPr>
        <p:grpSpPr>
          <a:xfrm>
            <a:off x="1003177" y="83656"/>
            <a:ext cx="11062298" cy="971555"/>
            <a:chOff x="1003177" y="83656"/>
            <a:chExt cx="11062298" cy="12879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E1FDC-79A5-B053-F6A5-D406E5432ECF}"/>
                </a:ext>
              </a:extLst>
            </p:cNvPr>
            <p:cNvSpPr/>
            <p:nvPr/>
          </p:nvSpPr>
          <p:spPr>
            <a:xfrm>
              <a:off x="2830625" y="139478"/>
              <a:ext cx="9234850" cy="1176260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D6C06-9A19-1F22-035E-61B6C3525D50}"/>
                </a:ext>
              </a:extLst>
            </p:cNvPr>
            <p:cNvSpPr txBox="1"/>
            <p:nvPr/>
          </p:nvSpPr>
          <p:spPr>
            <a:xfrm>
              <a:off x="2830625" y="289063"/>
              <a:ext cx="7355470" cy="77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rPr>
                <a:t>Priority Projects Progress: FY26 Q1</a:t>
              </a:r>
              <a:endPara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pic>
          <p:nvPicPr>
            <p:cNvPr id="43" name="Graphic 42" descr="Completed with solid fill">
              <a:extLst>
                <a:ext uri="{FF2B5EF4-FFF2-40B4-BE49-F238E27FC236}">
                  <a16:creationId xmlns:a16="http://schemas.microsoft.com/office/drawing/2014/main" id="{05AB9D51-46D1-5A96-757D-14C31D54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3177" y="83656"/>
              <a:ext cx="1020221" cy="12879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21AD69-DADC-817C-F87A-90D9F2F2C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72368"/>
              </p:ext>
            </p:extLst>
          </p:nvPr>
        </p:nvGraphicFramePr>
        <p:xfrm>
          <a:off x="126525" y="1055211"/>
          <a:ext cx="11938950" cy="6526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3173198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672860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Goal/Milestone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Progress/Contribution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Databricks Efficiency &amp; Cost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Q1 Milestone: </a:t>
                      </a:r>
                      <a:r>
                        <a:rPr lang="en-US" sz="1200" dirty="0">
                          <a:ea typeface="Source Sans Pro"/>
                        </a:rPr>
                        <a:t>Build an agency‑grade view of Databricks usage, cost, and table health, and put repeatable cleanup controls in place.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Finalized agency‑level DBU and cost analysis tables and daily jobs, and reconciled metrics with platform reporting to support trustworthy spend analytics.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Delivered DBU utilization dashboards with KPIs, time series, heatmaps, and failure plots to highlight optimization opportunities.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Stood up production metadata inventory and table‑cleanup tooling (including a cleanup log and a manual, auditable cleanup workflow), giving a controlled way to optimize storage, small files, and runtimes.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Hid dollar‑cost visuals while preserving DBU analytics to respect contract sensitivities but still enable data‑driven efficiency decisions.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Division‑wide Databricks Permissions &amp; Audit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Q1 Milestone: Create a unified, auditable picture of users, groups, jobs, schemas, and workspaces to support a standard RBAC model and cleanup of obsolete access.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Refreshed the division‑wide user‑group audit and produced inventories of AA and NPD workspaces and schemas tied to permission groups.</a:t>
                      </a:r>
                    </a:p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 job‑to‑user and job‑to‑group mappings, giving a clear view of who can run which jobs across the division. </a:t>
                      </a:r>
                    </a:p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Constructed HR‑based inactive‑user datasets (including latest status timestamps) to reliably identify historical and orphaned accounts. </a:t>
                      </a:r>
                    </a:p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Launched comprehensive AA and NPD permission‑group cleanup efforts aimed at removing obsolete principals and reducing audit risk.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NPD &amp; Director’s Dashboards – Data Integrity &amp; Sharing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Q1 Milestone: Improve trust in NPD‑backed leadership dashboards and safely share key tables with partners.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Replicated core NPD pending and completions tables and historical pending into a public schema so external stakeholders can perform independent analysis using the same authoritative metrics.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Resolved critical data quality issues such as future‑dated approvals and out‑of‑range dates that distorted completion metrics.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Aligned I‑589 and EOIR logic across receipts, pending, and completions to match program expectations and removed outdated filters that excluded an EOIR line of business.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Outcome: Director‑level dashboards now better match program expectations, increasing confidence in NPD numbers for high‑visibility decisions.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 dirty="0"/>
                        <a:t>Decommissioning High‑Cost Legacy Pipelines (OAW)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Q1 Milestones: Safely retire duplicative, compute‑heavy pipelines and document process &amp; outcome in Confluence while preserving required reporting paths.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For Operation Allied Welcome, resolved dataset discrepancies versus stakeholder spreadsheets, clarified the authoritative dataset, and maintained prod jobs.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Followed leadership direction to redirect BI reporting to the PAER OAW dashboard, then shut down OAW Databricks production jobs and documented the shutdown and resource savings.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Result: removal of some of the program’s most expensive job suites, freeing DBUs and reducing alert noise while maintaining mission reporting.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80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CD514-E7C3-E03A-467D-8E36DA07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07D5D-73D0-D40F-5B1E-DE1C96A27104}"/>
              </a:ext>
            </a:extLst>
          </p:cNvPr>
          <p:cNvSpPr/>
          <p:nvPr/>
        </p:nvSpPr>
        <p:spPr>
          <a:xfrm>
            <a:off x="126525" y="125766"/>
            <a:ext cx="2612376" cy="887335"/>
          </a:xfrm>
          <a:prstGeom prst="rect">
            <a:avLst/>
          </a:prstGeom>
          <a:solidFill>
            <a:srgbClr val="1D89B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Graphic 2" descr="Research outline">
            <a:extLst>
              <a:ext uri="{FF2B5EF4-FFF2-40B4-BE49-F238E27FC236}">
                <a16:creationId xmlns:a16="http://schemas.microsoft.com/office/drawing/2014/main" id="{7AFACFAB-E39C-857F-091E-1ADDF9B64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659" y="169137"/>
            <a:ext cx="798531" cy="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B093C-CE1B-2EE2-9348-A4C32B52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454D27-43A9-358C-6D9D-BF61FC58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8304-366B-E856-2D2B-E44EFFAA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E960A-C9A2-3D65-B3F0-19726D56C367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6697C-7D6F-7331-BDBA-A598AACF1C12}"/>
              </a:ext>
            </a:extLst>
          </p:cNvPr>
          <p:cNvSpPr txBox="1"/>
          <p:nvPr/>
        </p:nvSpPr>
        <p:spPr>
          <a:xfrm>
            <a:off x="3146053" y="2416227"/>
            <a:ext cx="630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rPr>
              <a:t>Q&amp;A and Closing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7CBE7-8953-F135-DADD-FC003F5074DD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28DDDA86-07E2-D030-859D-D93FE66A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946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E34BC182-3FD6-C54C-DF48-F3D1A77AE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2" name="Graphic 1" descr="Help outline">
            <a:extLst>
              <a:ext uri="{FF2B5EF4-FFF2-40B4-BE49-F238E27FC236}">
                <a16:creationId xmlns:a16="http://schemas.microsoft.com/office/drawing/2014/main" id="{4F34F3F8-21EC-0B6B-93C3-0CAE2F5BA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65" y="5453604"/>
            <a:ext cx="379818" cy="379818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7D26B193-90C8-04C8-0841-76EF21DD2D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F862F-D9F7-09D7-CE33-712DA2AD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2D42F0-325D-8E97-CEE0-E10E35170830}"/>
              </a:ext>
            </a:extLst>
          </p:cNvPr>
          <p:cNvGrpSpPr/>
          <p:nvPr/>
        </p:nvGrpSpPr>
        <p:grpSpPr>
          <a:xfrm>
            <a:off x="126525" y="83656"/>
            <a:ext cx="11938950" cy="971555"/>
            <a:chOff x="126525" y="83656"/>
            <a:chExt cx="11938950" cy="12879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D8CB58-E958-47A9-A820-DE472CE7F99C}"/>
                </a:ext>
              </a:extLst>
            </p:cNvPr>
            <p:cNvSpPr/>
            <p:nvPr/>
          </p:nvSpPr>
          <p:spPr>
            <a:xfrm>
              <a:off x="2830625" y="139478"/>
              <a:ext cx="9234850" cy="1176260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42E99D-7AB7-711E-FC48-490E6A641AAB}"/>
                </a:ext>
              </a:extLst>
            </p:cNvPr>
            <p:cNvSpPr/>
            <p:nvPr/>
          </p:nvSpPr>
          <p:spPr>
            <a:xfrm>
              <a:off x="126525" y="139477"/>
              <a:ext cx="2612376" cy="1176260"/>
            </a:xfrm>
            <a:prstGeom prst="rect">
              <a:avLst/>
            </a:prstGeom>
            <a:solidFill>
              <a:srgbClr val="01173D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14C64E-D147-74B5-48CE-1F05CF3C187C}"/>
                </a:ext>
              </a:extLst>
            </p:cNvPr>
            <p:cNvSpPr txBox="1"/>
            <p:nvPr/>
          </p:nvSpPr>
          <p:spPr>
            <a:xfrm>
              <a:off x="3033856" y="411681"/>
              <a:ext cx="47429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rPr>
                <a:t>Progress &amp; Contributions</a:t>
              </a:r>
              <a:endParaRPr kumimoji="0" lang="en-US" sz="8000" b="1" i="0" u="none" strike="noStrike" kern="0" cap="none" spc="0" normalizeH="0" baseline="0" noProof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pic>
          <p:nvPicPr>
            <p:cNvPr id="43" name="Graphic 42" descr="Completed with solid fill">
              <a:extLst>
                <a:ext uri="{FF2B5EF4-FFF2-40B4-BE49-F238E27FC236}">
                  <a16:creationId xmlns:a16="http://schemas.microsoft.com/office/drawing/2014/main" id="{03453EEE-5ED6-C59A-D135-56A101DD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3177" y="83656"/>
              <a:ext cx="1020221" cy="12879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8C3DA1-2FE7-2874-3477-FEE758F51BEF}"/>
              </a:ext>
            </a:extLst>
          </p:cNvPr>
          <p:cNvGraphicFramePr>
            <a:graphicFrameLocks noGrp="1"/>
          </p:cNvGraphicFramePr>
          <p:nvPr/>
        </p:nvGraphicFramePr>
        <p:xfrm>
          <a:off x="126525" y="1218442"/>
          <a:ext cx="11938950" cy="488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2991775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854283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Goal/Milestone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Progress/Contribution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&lt;Brief plain language summary, may include hyperlinks to products or other relevant locations.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04455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17825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842535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077023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1639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21630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2484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AD2A9-0F65-A990-1432-4C46C367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6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12AFB-0F44-CF28-7359-D2E56E9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8D829A-BC33-8D73-6C68-C766A8363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885274"/>
              </p:ext>
            </p:extLst>
          </p:nvPr>
        </p:nvGraphicFramePr>
        <p:xfrm>
          <a:off x="126525" y="1218442"/>
          <a:ext cx="11938950" cy="488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2991775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854283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1D89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Risk (Date Logged)</a:t>
                      </a:r>
                    </a:p>
                  </a:txBody>
                  <a:tcPr anchor="ctr">
                    <a:solidFill>
                      <a:srgbClr val="1D89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Description  </a:t>
                      </a:r>
                      <a:r>
                        <a:rPr lang="en-US" sz="1200" i="1" u="sng"/>
                        <a:t>&amp; Risk Management Approach (Accept, Avoid, Mitigate)</a:t>
                      </a:r>
                      <a:endParaRPr lang="en-US" sz="1200" i="1"/>
                    </a:p>
                  </a:txBody>
                  <a:tcPr anchor="ctr">
                    <a:solidFill>
                      <a:srgbClr val="1D8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04455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17825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842535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077023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1639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21630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2484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E652D-500D-939D-9D81-E8B0DD8E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F0533-DE02-264D-92C6-15AEB776C38A}"/>
              </a:ext>
            </a:extLst>
          </p:cNvPr>
          <p:cNvGrpSpPr/>
          <p:nvPr/>
        </p:nvGrpSpPr>
        <p:grpSpPr>
          <a:xfrm>
            <a:off x="126525" y="125766"/>
            <a:ext cx="11938950" cy="887336"/>
            <a:chOff x="126525" y="125766"/>
            <a:chExt cx="11938950" cy="8873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29EAB0-5FCE-9CF7-6A15-ACC8A81D9296}"/>
                </a:ext>
              </a:extLst>
            </p:cNvPr>
            <p:cNvGrpSpPr/>
            <p:nvPr/>
          </p:nvGrpSpPr>
          <p:grpSpPr>
            <a:xfrm>
              <a:off x="126525" y="125766"/>
              <a:ext cx="11938950" cy="887336"/>
              <a:chOff x="126525" y="139477"/>
              <a:chExt cx="11938950" cy="117626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EFC43C-A0AD-A445-6251-22C245806936}"/>
                  </a:ext>
                </a:extLst>
              </p:cNvPr>
              <p:cNvSpPr/>
              <p:nvPr/>
            </p:nvSpPr>
            <p:spPr>
              <a:xfrm>
                <a:off x="2830625" y="139478"/>
                <a:ext cx="9234850" cy="1176260"/>
              </a:xfrm>
              <a:prstGeom prst="rect">
                <a:avLst/>
              </a:prstGeom>
              <a:solidFill>
                <a:srgbClr val="EFF1F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491A5A-F03B-0794-51A4-9C379D719E27}"/>
                  </a:ext>
                </a:extLst>
              </p:cNvPr>
              <p:cNvSpPr/>
              <p:nvPr/>
            </p:nvSpPr>
            <p:spPr>
              <a:xfrm>
                <a:off x="126525" y="139477"/>
                <a:ext cx="2612376" cy="1176260"/>
              </a:xfrm>
              <a:prstGeom prst="rect">
                <a:avLst/>
              </a:prstGeom>
              <a:solidFill>
                <a:srgbClr val="1D89B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5D302-8A36-1DFB-9247-55EE54659BAA}"/>
                  </a:ext>
                </a:extLst>
              </p:cNvPr>
              <p:cNvSpPr txBox="1"/>
              <p:nvPr/>
            </p:nvSpPr>
            <p:spPr>
              <a:xfrm>
                <a:off x="3033856" y="411682"/>
                <a:ext cx="4742983" cy="77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Risk &amp; Mitigation</a:t>
                </a:r>
                <a:endParaRPr kumimoji="0" lang="en-US" sz="80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pic>
          <p:nvPicPr>
            <p:cNvPr id="37" name="Graphic 36" descr="Research outline">
              <a:extLst>
                <a:ext uri="{FF2B5EF4-FFF2-40B4-BE49-F238E27FC236}">
                  <a16:creationId xmlns:a16="http://schemas.microsoft.com/office/drawing/2014/main" id="{02A29138-F32A-F037-A244-F7242ED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659" y="169137"/>
              <a:ext cx="798531" cy="798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739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0E13-DEAD-9AFD-5DCC-2B5FF107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64D57E-3FBB-53D0-0802-22C60237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246393"/>
              </p:ext>
            </p:extLst>
          </p:nvPr>
        </p:nvGraphicFramePr>
        <p:xfrm>
          <a:off x="126525" y="1218442"/>
          <a:ext cx="11938950" cy="488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2991775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854283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4BB3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Issue (Date Logged)</a:t>
                      </a:r>
                    </a:p>
                  </a:txBody>
                  <a:tcPr anchor="ctr">
                    <a:solidFill>
                      <a:srgbClr val="4BB3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Description </a:t>
                      </a:r>
                      <a:r>
                        <a:rPr lang="en-US" sz="1200" i="1" u="sng"/>
                        <a:t>and Any Requested Action</a:t>
                      </a:r>
                    </a:p>
                  </a:txBody>
                  <a:tcPr anchor="ctr">
                    <a:solidFill>
                      <a:srgbClr val="4BB3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04455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17825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842535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077023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1639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21630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2484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98A72-D418-2EF0-E1C1-15514C2D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94509B-825F-4304-1FE7-D6D1E03D4789}"/>
              </a:ext>
            </a:extLst>
          </p:cNvPr>
          <p:cNvGrpSpPr/>
          <p:nvPr/>
        </p:nvGrpSpPr>
        <p:grpSpPr>
          <a:xfrm>
            <a:off x="126525" y="125767"/>
            <a:ext cx="11938950" cy="887335"/>
            <a:chOff x="126525" y="125767"/>
            <a:chExt cx="11938950" cy="8873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60D482-AE74-DC7B-3C8B-41789DAD0176}"/>
                </a:ext>
              </a:extLst>
            </p:cNvPr>
            <p:cNvGrpSpPr/>
            <p:nvPr/>
          </p:nvGrpSpPr>
          <p:grpSpPr>
            <a:xfrm>
              <a:off x="126525" y="125767"/>
              <a:ext cx="11938950" cy="887335"/>
              <a:chOff x="126525" y="139478"/>
              <a:chExt cx="11938950" cy="11762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E996AA-4CE8-9AB8-7EB7-E696EAAA25BD}"/>
                  </a:ext>
                </a:extLst>
              </p:cNvPr>
              <p:cNvSpPr/>
              <p:nvPr/>
            </p:nvSpPr>
            <p:spPr>
              <a:xfrm>
                <a:off x="2830625" y="139478"/>
                <a:ext cx="9234850" cy="1176260"/>
              </a:xfrm>
              <a:prstGeom prst="rect">
                <a:avLst/>
              </a:prstGeom>
              <a:solidFill>
                <a:srgbClr val="EFF1F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829CF7-5E55-F089-E05C-AF704FA2CCFF}"/>
                  </a:ext>
                </a:extLst>
              </p:cNvPr>
              <p:cNvSpPr/>
              <p:nvPr/>
            </p:nvSpPr>
            <p:spPr>
              <a:xfrm>
                <a:off x="126525" y="139478"/>
                <a:ext cx="2612376" cy="1176260"/>
              </a:xfrm>
              <a:prstGeom prst="rect">
                <a:avLst/>
              </a:prstGeom>
              <a:solidFill>
                <a:srgbClr val="4BB3DB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4528A5-D5D8-A9AC-CAFA-973E2F596FE7}"/>
                  </a:ext>
                </a:extLst>
              </p:cNvPr>
              <p:cNvSpPr txBox="1"/>
              <p:nvPr/>
            </p:nvSpPr>
            <p:spPr>
              <a:xfrm>
                <a:off x="3033856" y="411682"/>
                <a:ext cx="4742983" cy="77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Known Issues</a:t>
                </a:r>
                <a:endParaRPr kumimoji="0" lang="en-US" sz="80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pic>
          <p:nvPicPr>
            <p:cNvPr id="39" name="Graphic 38" descr="Warning outline">
              <a:extLst>
                <a:ext uri="{FF2B5EF4-FFF2-40B4-BE49-F238E27FC236}">
                  <a16:creationId xmlns:a16="http://schemas.microsoft.com/office/drawing/2014/main" id="{596D13C0-4DBC-787D-8395-3BFAFAC6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1003" y="209887"/>
              <a:ext cx="681265" cy="6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7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618D-79F3-4349-0804-5C42EE19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C6CA72-0995-26FB-9AB4-745515421E3D}"/>
              </a:ext>
            </a:extLst>
          </p:cNvPr>
          <p:cNvGrpSpPr/>
          <p:nvPr/>
        </p:nvGrpSpPr>
        <p:grpSpPr>
          <a:xfrm>
            <a:off x="126525" y="125766"/>
            <a:ext cx="11938950" cy="887336"/>
            <a:chOff x="126525" y="139477"/>
            <a:chExt cx="11938950" cy="11762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671CCE-7EC3-3108-03C3-323EDD43EE99}"/>
                </a:ext>
              </a:extLst>
            </p:cNvPr>
            <p:cNvSpPr/>
            <p:nvPr/>
          </p:nvSpPr>
          <p:spPr>
            <a:xfrm>
              <a:off x="2830625" y="139478"/>
              <a:ext cx="9234850" cy="1176260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32FF3A-0E26-D58C-7512-39D416C99B63}"/>
                </a:ext>
              </a:extLst>
            </p:cNvPr>
            <p:cNvSpPr/>
            <p:nvPr/>
          </p:nvSpPr>
          <p:spPr>
            <a:xfrm>
              <a:off x="126525" y="139477"/>
              <a:ext cx="2612376" cy="1176260"/>
            </a:xfrm>
            <a:prstGeom prst="rect">
              <a:avLst/>
            </a:prstGeom>
            <a:solidFill>
              <a:srgbClr val="113D8A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9A4A9F-7D2E-1473-AA93-08B68D62FD6C}"/>
                </a:ext>
              </a:extLst>
            </p:cNvPr>
            <p:cNvSpPr txBox="1"/>
            <p:nvPr/>
          </p:nvSpPr>
          <p:spPr>
            <a:xfrm>
              <a:off x="3033856" y="411682"/>
              <a:ext cx="6953523" cy="77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rPr>
                <a:t>Contractually Required Information</a:t>
              </a:r>
              <a:endParaRPr kumimoji="0" lang="en-US" sz="8000" b="1" i="0" u="none" strike="noStrike" kern="0" cap="none" spc="0" normalizeH="0" baseline="0" noProof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Poppins SemiBold" pitchFamily="2" charset="77"/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F655D7-A390-1480-AABC-115136B6D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40033"/>
              </p:ext>
            </p:extLst>
          </p:nvPr>
        </p:nvGraphicFramePr>
        <p:xfrm>
          <a:off x="126525" y="1218442"/>
          <a:ext cx="11938950" cy="488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91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4660776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854283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#</a:t>
                      </a:r>
                    </a:p>
                  </a:txBody>
                  <a:tcPr anchor="ctr">
                    <a:solidFill>
                      <a:srgbClr val="113D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Title</a:t>
                      </a:r>
                    </a:p>
                  </a:txBody>
                  <a:tcPr anchor="ctr">
                    <a:solidFill>
                      <a:srgbClr val="113D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Short Description</a:t>
                      </a:r>
                    </a:p>
                  </a:txBody>
                  <a:tcPr anchor="ctr">
                    <a:solidFill>
                      <a:srgbClr val="113D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04455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17825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842535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077023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916397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21630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2484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5DFD9-A187-A8ED-1693-A0E88489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16</a:t>
            </a:fld>
            <a:endParaRPr lang="en-US"/>
          </a:p>
        </p:txBody>
      </p:sp>
      <p:pic>
        <p:nvPicPr>
          <p:cNvPr id="33" name="Graphic 32" descr="Checklist outline">
            <a:extLst>
              <a:ext uri="{FF2B5EF4-FFF2-40B4-BE49-F238E27FC236}">
                <a16:creationId xmlns:a16="http://schemas.microsoft.com/office/drawing/2014/main" id="{1AB4BD75-5FC6-AE48-F70A-B36C3CD6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213" y="192328"/>
            <a:ext cx="729000" cy="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8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F771D5-3159-E7AE-71B6-0DBF35EEE13E}"/>
              </a:ext>
            </a:extLst>
          </p:cNvPr>
          <p:cNvGrpSpPr/>
          <p:nvPr/>
        </p:nvGrpSpPr>
        <p:grpSpPr>
          <a:xfrm>
            <a:off x="3521900" y="586547"/>
            <a:ext cx="5148200" cy="914779"/>
            <a:chOff x="7720934" y="1464039"/>
            <a:chExt cx="10296400" cy="18295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6E0BC4-A281-276A-154B-1605B2B385D8}"/>
                </a:ext>
              </a:extLst>
            </p:cNvPr>
            <p:cNvGrpSpPr/>
            <p:nvPr/>
          </p:nvGrpSpPr>
          <p:grpSpPr>
            <a:xfrm>
              <a:off x="7720934" y="1746162"/>
              <a:ext cx="10296400" cy="1547434"/>
              <a:chOff x="13566562" y="1343770"/>
              <a:chExt cx="10296400" cy="154743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E6AA5-F90B-59C1-3E00-E9DE662D2180}"/>
                  </a:ext>
                </a:extLst>
              </p:cNvPr>
              <p:cNvSpPr txBox="1"/>
              <p:nvPr/>
            </p:nvSpPr>
            <p:spPr>
              <a:xfrm>
                <a:off x="13566562" y="1343770"/>
                <a:ext cx="1029640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Lato Light" panose="020F0502020204030203" pitchFamily="34" charset="0"/>
                  </a:rPr>
                  <a:t>Agenda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96153-488A-6AFD-1337-D9FF0B984C17}"/>
                  </a:ext>
                </a:extLst>
              </p:cNvPr>
              <p:cNvSpPr txBox="1"/>
              <p:nvPr/>
            </p:nvSpPr>
            <p:spPr>
              <a:xfrm>
                <a:off x="17762264" y="2398762"/>
                <a:ext cx="1905008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15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Lato" panose="020F0502020204030203" pitchFamily="34" charset="0"/>
                  </a:rPr>
                  <a:t>Key Topics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478854-B2F6-693F-DD28-C2318137BABB}"/>
                </a:ext>
              </a:extLst>
            </p:cNvPr>
            <p:cNvSpPr/>
            <p:nvPr/>
          </p:nvSpPr>
          <p:spPr>
            <a:xfrm>
              <a:off x="12536825" y="1464039"/>
              <a:ext cx="664618" cy="76974"/>
            </a:xfrm>
            <a:prstGeom prst="rect">
              <a:avLst/>
            </a:prstGeom>
            <a:solidFill>
              <a:srgbClr val="2847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CB75AE-0246-F69F-9AB7-F03BCA0871BA}"/>
              </a:ext>
            </a:extLst>
          </p:cNvPr>
          <p:cNvGrpSpPr/>
          <p:nvPr/>
        </p:nvGrpSpPr>
        <p:grpSpPr>
          <a:xfrm>
            <a:off x="765716" y="1940114"/>
            <a:ext cx="10660568" cy="3899818"/>
            <a:chOff x="1528257" y="3928537"/>
            <a:chExt cx="21321135" cy="77996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BC7A67-0274-474C-735B-9818F1B3278E}"/>
                </a:ext>
              </a:extLst>
            </p:cNvPr>
            <p:cNvSpPr/>
            <p:nvPr/>
          </p:nvSpPr>
          <p:spPr>
            <a:xfrm>
              <a:off x="1528257" y="6281069"/>
              <a:ext cx="5224752" cy="5447104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C1EA59-DF8F-6063-ED3D-ACD29FD4118A}"/>
                </a:ext>
              </a:extLst>
            </p:cNvPr>
            <p:cNvSpPr/>
            <p:nvPr/>
          </p:nvSpPr>
          <p:spPr>
            <a:xfrm>
              <a:off x="6893719" y="6281069"/>
              <a:ext cx="5224752" cy="5447104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C1FCC9-DB9E-4B60-AEE3-1F729841EF25}"/>
                </a:ext>
              </a:extLst>
            </p:cNvPr>
            <p:cNvSpPr/>
            <p:nvPr/>
          </p:nvSpPr>
          <p:spPr>
            <a:xfrm>
              <a:off x="12259178" y="6281069"/>
              <a:ext cx="5224752" cy="5447104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16D162-5215-C641-0577-C1DDA63C38E6}"/>
                </a:ext>
              </a:extLst>
            </p:cNvPr>
            <p:cNvSpPr/>
            <p:nvPr/>
          </p:nvSpPr>
          <p:spPr>
            <a:xfrm>
              <a:off x="17624640" y="6281069"/>
              <a:ext cx="5224752" cy="5447104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BB05A9-AFFE-C458-1E47-3A5556A98CDA}"/>
                </a:ext>
              </a:extLst>
            </p:cNvPr>
            <p:cNvGrpSpPr/>
            <p:nvPr/>
          </p:nvGrpSpPr>
          <p:grpSpPr>
            <a:xfrm>
              <a:off x="1528258" y="3928537"/>
              <a:ext cx="21321131" cy="2352532"/>
              <a:chOff x="1528258" y="4382405"/>
              <a:chExt cx="21321131" cy="19484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5FF604-304A-B1DC-58FD-E7FA375446B7}"/>
                  </a:ext>
                </a:extLst>
              </p:cNvPr>
              <p:cNvSpPr/>
              <p:nvPr/>
            </p:nvSpPr>
            <p:spPr>
              <a:xfrm>
                <a:off x="12259178" y="4382406"/>
                <a:ext cx="5224752" cy="194842"/>
              </a:xfrm>
              <a:prstGeom prst="rect">
                <a:avLst/>
              </a:prstGeom>
              <a:solidFill>
                <a:srgbClr val="4BB3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6796F6-DC0A-A9A3-A9A2-C615C1045304}"/>
                  </a:ext>
                </a:extLst>
              </p:cNvPr>
              <p:cNvSpPr/>
              <p:nvPr/>
            </p:nvSpPr>
            <p:spPr>
              <a:xfrm>
                <a:off x="1528258" y="4382405"/>
                <a:ext cx="5224752" cy="194842"/>
              </a:xfrm>
              <a:prstGeom prst="rect">
                <a:avLst/>
              </a:prstGeom>
              <a:solidFill>
                <a:srgbClr val="01173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9EEF08E-1796-D7CA-0D41-26231F6C3DA6}"/>
                  </a:ext>
                </a:extLst>
              </p:cNvPr>
              <p:cNvSpPr/>
              <p:nvPr/>
            </p:nvSpPr>
            <p:spPr>
              <a:xfrm>
                <a:off x="6893718" y="4382406"/>
                <a:ext cx="5224752" cy="194842"/>
              </a:xfrm>
              <a:prstGeom prst="rect">
                <a:avLst/>
              </a:prstGeom>
              <a:solidFill>
                <a:srgbClr val="1D89B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6FB58-AD1B-61A1-F33E-1A57642B6C99}"/>
                  </a:ext>
                </a:extLst>
              </p:cNvPr>
              <p:cNvSpPr/>
              <p:nvPr/>
            </p:nvSpPr>
            <p:spPr>
              <a:xfrm>
                <a:off x="17624637" y="4382406"/>
                <a:ext cx="5224752" cy="194842"/>
              </a:xfrm>
              <a:prstGeom prst="rect">
                <a:avLst/>
              </a:prstGeom>
              <a:solidFill>
                <a:srgbClr val="113D8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3F4D7B-9FCC-70F2-CDCB-F41D7BD3FF34}"/>
                </a:ext>
              </a:extLst>
            </p:cNvPr>
            <p:cNvGrpSpPr/>
            <p:nvPr/>
          </p:nvGrpSpPr>
          <p:grpSpPr>
            <a:xfrm>
              <a:off x="1618812" y="7289397"/>
              <a:ext cx="20382146" cy="3015214"/>
              <a:chOff x="1618812" y="6854020"/>
              <a:chExt cx="20382146" cy="3015214"/>
            </a:xfrm>
          </p:grpSpPr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D308DC7D-AB93-97F8-B88A-49D74765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490" y="8357014"/>
                <a:ext cx="4536284" cy="1512220"/>
              </a:xfrm>
              <a:prstGeom prst="rect">
                <a:avLst/>
              </a:prstGeom>
            </p:spPr>
            <p:txBody>
              <a:bodyPr vert="horz" wrap="square" lIns="108717" tIns="54359" rIns="108717" bIns="54359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636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Roboto Light" panose="02000000000000000000" pitchFamily="2" charset="0"/>
                    <a:cs typeface="Poppins Light" pitchFamily="2" charset="77"/>
                  </a:rPr>
                  <a:t>Introductions and </a:t>
                </a:r>
                <a:r>
                  <a:rPr lang="en-US" sz="1400">
                    <a:solidFill>
                      <a:prstClr val="black"/>
                    </a:solidFill>
                    <a:latin typeface="Source Sans Pro"/>
                    <a:ea typeface="Roboto Light" panose="02000000000000000000" pitchFamily="2" charset="0"/>
                    <a:cs typeface="Poppins Light" pitchFamily="2" charset="77"/>
                  </a:rPr>
                  <a:t>h</a:t>
                </a: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Roboto Light" panose="02000000000000000000" pitchFamily="2" charset="0"/>
                    <a:cs typeface="Poppins Light" pitchFamily="2" charset="77"/>
                  </a:rPr>
                  <a:t>ighlight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Roboto Light" panose="02000000000000000000" pitchFamily="2" charset="0"/>
                    <a:cs typeface="Poppins Light" pitchFamily="2" charset="77"/>
                  </a:rPr>
                  <a:t> contributions towards goals and milestones. 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+mn-ea"/>
                  <a:cs typeface="Open Sans Ligh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BBA30-C41F-A474-C7C1-A495CF3494B1}"/>
                  </a:ext>
                </a:extLst>
              </p:cNvPr>
              <p:cNvSpPr txBox="1"/>
              <p:nvPr/>
            </p:nvSpPr>
            <p:spPr>
              <a:xfrm>
                <a:off x="1618812" y="6863360"/>
                <a:ext cx="50436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OCDO Program Update</a:t>
                </a:r>
                <a:endParaRPr kumimoji="0" lang="en-US" sz="54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97B6EF-899E-7D35-1492-923AB914C740}"/>
                  </a:ext>
                </a:extLst>
              </p:cNvPr>
              <p:cNvSpPr txBox="1"/>
              <p:nvPr/>
            </p:nvSpPr>
            <p:spPr>
              <a:xfrm>
                <a:off x="7729578" y="6872898"/>
                <a:ext cx="3818994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Priority Projects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Progress</a:t>
                </a:r>
                <a:endParaRPr kumimoji="0" lang="en-US" sz="54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AC833-2901-40FF-CBF5-E7DD9A8F6E01}"/>
                  </a:ext>
                </a:extLst>
              </p:cNvPr>
              <p:cNvSpPr txBox="1"/>
              <p:nvPr/>
            </p:nvSpPr>
            <p:spPr>
              <a:xfrm>
                <a:off x="13185548" y="6872898"/>
                <a:ext cx="34099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313333"/>
                    </a:solidFill>
                    <a:effectLst/>
                    <a:uLnTx/>
                    <a:uFillTx/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Q&amp;A</a:t>
                </a:r>
                <a:endParaRPr kumimoji="0" lang="en-US" sz="54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5B4487-A61F-0DB0-2A5D-3F59DB95EF40}"/>
                  </a:ext>
                </a:extLst>
              </p:cNvPr>
              <p:cNvSpPr txBox="1"/>
              <p:nvPr/>
            </p:nvSpPr>
            <p:spPr>
              <a:xfrm>
                <a:off x="18691718" y="6854020"/>
                <a:ext cx="330924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>
                    <a:solidFill>
                      <a:srgbClr val="313333"/>
                    </a:solidFill>
                    <a:latin typeface="Source Sans Pro"/>
                    <a:ea typeface="Roboto" panose="02000000000000000000" pitchFamily="2" charset="0"/>
                    <a:cs typeface="Poppins SemiBold" pitchFamily="2" charset="77"/>
                  </a:rPr>
                  <a:t>Team Building</a:t>
                </a:r>
                <a:endParaRPr kumimoji="0" lang="en-US" sz="54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</p:grpSp>
      <p:sp>
        <p:nvSpPr>
          <p:cNvPr id="29" name="Subtitle 2">
            <a:extLst>
              <a:ext uri="{FF2B5EF4-FFF2-40B4-BE49-F238E27FC236}">
                <a16:creationId xmlns:a16="http://schemas.microsoft.com/office/drawing/2014/main" id="{BBE97D43-9F54-A1B2-68A6-2C95B37E77D5}"/>
              </a:ext>
            </a:extLst>
          </p:cNvPr>
          <p:cNvSpPr txBox="1">
            <a:spLocks/>
          </p:cNvSpPr>
          <p:nvPr/>
        </p:nvSpPr>
        <p:spPr>
          <a:xfrm>
            <a:off x="3614841" y="4372041"/>
            <a:ext cx="2331277" cy="540667"/>
          </a:xfrm>
          <a:prstGeom prst="rect">
            <a:avLst/>
          </a:prstGeom>
        </p:spPr>
        <p:txBody>
          <a:bodyPr vert="horz" wrap="square" lIns="108717" tIns="54359" rIns="108717" bIns="5435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prstClr val="black"/>
                </a:solidFill>
                <a:latin typeface="Source Sans Pro"/>
                <a:ea typeface="Roboto Light" panose="02000000000000000000" pitchFamily="2" charset="0"/>
                <a:cs typeface="Poppins Light" pitchFamily="2" charset="77"/>
              </a:rPr>
              <a:t>Updates on key projects and Q1 accomplishments.</a:t>
            </a:r>
            <a:endParaRPr lang="en-US" sz="1200">
              <a:solidFill>
                <a:srgbClr val="313333"/>
              </a:solidFill>
              <a:latin typeface="Source Sans Pro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C93FC1A-8C1C-7A5C-2945-9D86A6D43017}"/>
              </a:ext>
            </a:extLst>
          </p:cNvPr>
          <p:cNvSpPr txBox="1">
            <a:spLocks/>
          </p:cNvSpPr>
          <p:nvPr/>
        </p:nvSpPr>
        <p:spPr>
          <a:xfrm>
            <a:off x="6397920" y="4372041"/>
            <a:ext cx="2071444" cy="540667"/>
          </a:xfrm>
          <a:prstGeom prst="rect">
            <a:avLst/>
          </a:prstGeom>
        </p:spPr>
        <p:txBody>
          <a:bodyPr vert="horz" wrap="square" lIns="108717" tIns="54359" rIns="108717" bIns="5435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prstClr val="black"/>
                </a:solidFill>
                <a:latin typeface="Source Sans Pro"/>
                <a:ea typeface="Roboto Light" panose="02000000000000000000" pitchFamily="2" charset="0"/>
                <a:cs typeface="Poppins Light" pitchFamily="2" charset="77"/>
              </a:rPr>
              <a:t>Open floor for questions and closing.</a:t>
            </a:r>
            <a:endParaRPr lang="en-US" sz="1200">
              <a:solidFill>
                <a:srgbClr val="313333"/>
              </a:solidFill>
              <a:latin typeface="Source Sans Pro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58ABBB47-5489-BB83-839C-40DD980CB2B0}"/>
              </a:ext>
            </a:extLst>
          </p:cNvPr>
          <p:cNvSpPr txBox="1">
            <a:spLocks/>
          </p:cNvSpPr>
          <p:nvPr/>
        </p:nvSpPr>
        <p:spPr>
          <a:xfrm>
            <a:off x="9021712" y="4372552"/>
            <a:ext cx="2166380" cy="540156"/>
          </a:xfrm>
          <a:prstGeom prst="rect">
            <a:avLst/>
          </a:prstGeom>
        </p:spPr>
        <p:txBody>
          <a:bodyPr vert="horz" wrap="square" lIns="108717" tIns="54359" rIns="108717" bIns="5435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prstClr val="black"/>
                </a:solidFill>
                <a:latin typeface="Source Sans Pro"/>
                <a:ea typeface="Roboto Light" panose="02000000000000000000" pitchFamily="2" charset="0"/>
                <a:cs typeface="Poppins Light" pitchFamily="2" charset="77"/>
              </a:rPr>
              <a:t>Optional team engagement activity.</a:t>
            </a:r>
            <a:endParaRPr lang="en-US" sz="1200">
              <a:solidFill>
                <a:srgbClr val="313333"/>
              </a:solidFill>
              <a:latin typeface="Source Sans Pro"/>
            </a:endParaRPr>
          </a:p>
        </p:txBody>
      </p:sp>
      <p:pic>
        <p:nvPicPr>
          <p:cNvPr id="37" name="Graphic 36" descr="Research outline">
            <a:extLst>
              <a:ext uri="{FF2B5EF4-FFF2-40B4-BE49-F238E27FC236}">
                <a16:creationId xmlns:a16="http://schemas.microsoft.com/office/drawing/2014/main" id="{60608054-5D8F-DAED-00B3-A98A8F30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172" y="2014393"/>
            <a:ext cx="1066926" cy="1066926"/>
          </a:xfrm>
          <a:prstGeom prst="rect">
            <a:avLst/>
          </a:prstGeom>
        </p:spPr>
      </p:pic>
      <p:pic>
        <p:nvPicPr>
          <p:cNvPr id="43" name="Graphic 42" descr="Completed with solid fill">
            <a:extLst>
              <a:ext uri="{FF2B5EF4-FFF2-40B4-BE49-F238E27FC236}">
                <a16:creationId xmlns:a16="http://schemas.microsoft.com/office/drawing/2014/main" id="{45720775-BDE9-CE8E-8BBD-551BFA9E4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592" y="1903905"/>
            <a:ext cx="1287903" cy="1287903"/>
          </a:xfrm>
          <a:prstGeom prst="rect">
            <a:avLst/>
          </a:prstGeom>
        </p:spPr>
      </p:pic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B989D05-E83D-29DF-31CE-A2D796C6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2</a:t>
            </a:fld>
            <a:endParaRPr lang="en-US"/>
          </a:p>
        </p:txBody>
      </p:sp>
      <p:pic>
        <p:nvPicPr>
          <p:cNvPr id="26" name="Graphic 25" descr="Cheers with solid fill">
            <a:extLst>
              <a:ext uri="{FF2B5EF4-FFF2-40B4-BE49-F238E27FC236}">
                <a16:creationId xmlns:a16="http://schemas.microsoft.com/office/drawing/2014/main" id="{CC4A51B5-DAA4-7580-0BBF-4A0E3A69E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7702" y="2071050"/>
            <a:ext cx="914400" cy="914400"/>
          </a:xfrm>
          <a:prstGeom prst="rect">
            <a:avLst/>
          </a:prstGeom>
        </p:spPr>
      </p:pic>
      <p:pic>
        <p:nvPicPr>
          <p:cNvPr id="28" name="Graphic 27" descr="Question Mark with solid fill">
            <a:extLst>
              <a:ext uri="{FF2B5EF4-FFF2-40B4-BE49-F238E27FC236}">
                <a16:creationId xmlns:a16="http://schemas.microsoft.com/office/drawing/2014/main" id="{F40299FA-3F90-D5D7-86BA-3C8DE4FB6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7870" y="2127181"/>
            <a:ext cx="748461" cy="7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7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43CCD-9911-96F2-F438-44115CF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95FA30-EEFB-9B53-1AEF-3C1C81DF0138}"/>
              </a:ext>
            </a:extLst>
          </p:cNvPr>
          <p:cNvGrpSpPr/>
          <p:nvPr/>
        </p:nvGrpSpPr>
        <p:grpSpPr>
          <a:xfrm>
            <a:off x="3521900" y="203598"/>
            <a:ext cx="5148200" cy="695060"/>
            <a:chOff x="7720934" y="1464039"/>
            <a:chExt cx="10296400" cy="1390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1E2C9C-AAA7-A224-A5B6-96132401311A}"/>
                </a:ext>
              </a:extLst>
            </p:cNvPr>
            <p:cNvSpPr txBox="1"/>
            <p:nvPr/>
          </p:nvSpPr>
          <p:spPr>
            <a:xfrm>
              <a:off x="7720934" y="1746163"/>
              <a:ext cx="10296400" cy="1107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0" normalizeH="0" baseline="0" noProof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Lato Light" panose="020F0502020204030203" pitchFamily="34" charset="0"/>
                </a:rPr>
                <a:t>Agenda in Detail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E90313-E84B-1936-844B-A41AD21EF81E}"/>
                </a:ext>
              </a:extLst>
            </p:cNvPr>
            <p:cNvSpPr/>
            <p:nvPr/>
          </p:nvSpPr>
          <p:spPr>
            <a:xfrm>
              <a:off x="12536825" y="1464039"/>
              <a:ext cx="664618" cy="76974"/>
            </a:xfrm>
            <a:prstGeom prst="rect">
              <a:avLst/>
            </a:prstGeom>
            <a:solidFill>
              <a:srgbClr val="2847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741CFA3-B5FA-2431-CAF0-95A40A2E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32AC4B-EDD9-B787-BF4B-B6DFAA4C6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60008"/>
              </p:ext>
            </p:extLst>
          </p:nvPr>
        </p:nvGraphicFramePr>
        <p:xfrm>
          <a:off x="2254469" y="953248"/>
          <a:ext cx="7677154" cy="5714665"/>
        </p:xfrm>
        <a:graphic>
          <a:graphicData uri="http://schemas.openxmlformats.org/drawingml/2006/table">
            <a:tbl>
              <a:tblPr firstRow="1" bandRow="1"/>
              <a:tblGrid>
                <a:gridCol w="5868419">
                  <a:extLst>
                    <a:ext uri="{9D8B030D-6E8A-4147-A177-3AD203B41FA5}">
                      <a16:colId xmlns:a16="http://schemas.microsoft.com/office/drawing/2014/main" val="330516800"/>
                    </a:ext>
                  </a:extLst>
                </a:gridCol>
                <a:gridCol w="1808735">
                  <a:extLst>
                    <a:ext uri="{9D8B030D-6E8A-4147-A177-3AD203B41FA5}">
                      <a16:colId xmlns:a16="http://schemas.microsoft.com/office/drawing/2014/main" val="3063146864"/>
                    </a:ext>
                  </a:extLst>
                </a:gridCol>
              </a:tblGrid>
              <a:tr h="473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2000" spc="300" dirty="0">
                          <a:solidFill>
                            <a:srgbClr val="4BB3DB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ITEM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117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2000" spc="300">
                          <a:solidFill>
                            <a:srgbClr val="4BB3DB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TIMING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117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04954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Introductions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117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10:00 – 10:10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117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45151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Icebreaker</a:t>
                      </a:r>
                      <a:endParaRPr lang="en-US" sz="190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10:10 – 10:25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162395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OCDO Program Update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10:25 – 10:35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888610"/>
                  </a:ext>
                </a:extLst>
              </a:tr>
              <a:tr h="68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Priority Projects Progress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10:35 – 11:25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75651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Q&amp;A </a:t>
                      </a:r>
                      <a:r>
                        <a:rPr lang="en-US" sz="1900" i="1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(End of Hybrid Event)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11:25 – 11:40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525852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 i="1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Break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11:40 – 12:00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873692"/>
                  </a:ext>
                </a:extLst>
              </a:tr>
              <a:tr h="6503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Lunch </a:t>
                      </a:r>
                      <a:r>
                        <a:rPr lang="en-US" sz="1900" i="1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(Onsite)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12:00 – 1:00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362536"/>
                  </a:ext>
                </a:extLst>
              </a:tr>
              <a:tr h="650310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Optional Team Building Activity </a:t>
                      </a:r>
                      <a:r>
                        <a:rPr lang="en-US" sz="1900" i="1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(Onsite)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j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1:00 – 1:30 </a:t>
                      </a:r>
                    </a:p>
                  </a:txBody>
                  <a:tcPr marL="83127" marR="831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8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723C-6BBF-833C-88F2-CEDF77BE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1B6227-B16C-B369-1614-568B68B3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C5F66-D13B-0BA9-F241-B69E0DE3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33E037-FE76-FF7F-7318-A8D16482D599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55A5A-C58A-7437-B2B6-DD562964D81F}"/>
              </a:ext>
            </a:extLst>
          </p:cNvPr>
          <p:cNvSpPr txBox="1"/>
          <p:nvPr/>
        </p:nvSpPr>
        <p:spPr>
          <a:xfrm>
            <a:off x="3230792" y="2438041"/>
            <a:ext cx="630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rPr>
              <a:t>Welcome &amp; Introductions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FDBDD-41CE-682C-652B-705028FC17DA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F0753D1A-201B-9054-47A7-7AB23E53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946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0337DF72-2E76-816D-F0F7-8EFEC9051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2" name="Graphic 1" descr="Help outline">
            <a:extLst>
              <a:ext uri="{FF2B5EF4-FFF2-40B4-BE49-F238E27FC236}">
                <a16:creationId xmlns:a16="http://schemas.microsoft.com/office/drawing/2014/main" id="{4F47E703-72AF-1F1C-3592-F2B918CCB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65" y="5453604"/>
            <a:ext cx="379818" cy="379818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90092408-DA30-8B83-F697-05AD9C2CA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5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1B85-49C8-14D9-46AB-91169395F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E460989-1340-FF3D-0E46-6CDE25F1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831BF-B821-7BCE-DA19-E9706333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45809-7853-6A73-2DCB-C09629A21095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A19E-6266-D4F8-A98B-CE06591806B5}"/>
              </a:ext>
            </a:extLst>
          </p:cNvPr>
          <p:cNvSpPr txBox="1"/>
          <p:nvPr/>
        </p:nvSpPr>
        <p:spPr>
          <a:xfrm>
            <a:off x="3047284" y="2453416"/>
            <a:ext cx="630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rPr>
              <a:t>Icebreaker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78E6A-41D4-D5DC-A443-593D4E5F18CB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5E32FD8B-A03C-30AB-B30C-92ECC6F67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946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E9DF7E2B-3A39-C073-182D-6D9E818BB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2" name="Graphic 1" descr="Help outline">
            <a:extLst>
              <a:ext uri="{FF2B5EF4-FFF2-40B4-BE49-F238E27FC236}">
                <a16:creationId xmlns:a16="http://schemas.microsoft.com/office/drawing/2014/main" id="{2552C1C7-706E-195F-EFFE-B85CB4728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65" y="5453604"/>
            <a:ext cx="379818" cy="379818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76404579-6A25-CEEF-729C-70391377C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C7A0-0E07-4992-6F62-3F1330C2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EFDD6E-2019-8F06-7C04-ACD2ED2892C8}"/>
              </a:ext>
            </a:extLst>
          </p:cNvPr>
          <p:cNvGrpSpPr/>
          <p:nvPr/>
        </p:nvGrpSpPr>
        <p:grpSpPr>
          <a:xfrm>
            <a:off x="3521900" y="203598"/>
            <a:ext cx="5148200" cy="695060"/>
            <a:chOff x="7720934" y="1464039"/>
            <a:chExt cx="10296400" cy="1390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DA1AAA-970C-BD47-1C19-75F8B481550B}"/>
                </a:ext>
              </a:extLst>
            </p:cNvPr>
            <p:cNvSpPr txBox="1"/>
            <p:nvPr/>
          </p:nvSpPr>
          <p:spPr>
            <a:xfrm>
              <a:off x="7720934" y="1746163"/>
              <a:ext cx="10296400" cy="1107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Lato Light" panose="020F0502020204030203" pitchFamily="34" charset="0"/>
                </a:rPr>
                <a:t>Sta</a:t>
              </a:r>
              <a:r>
                <a:rPr lang="en-US" sz="3000" b="1" kern="0" dirty="0" err="1">
                  <a:solidFill>
                    <a:srgbClr val="313333"/>
                  </a:solidFill>
                  <a:latin typeface="Source Sans Pro"/>
                  <a:ea typeface="Roboto" panose="02000000000000000000" pitchFamily="2" charset="0"/>
                  <a:cs typeface="Lato Light" panose="020F0502020204030203" pitchFamily="34" charset="0"/>
                </a:rPr>
                <a:t>nd</a:t>
              </a:r>
              <a:r>
                <a:rPr lang="en-US" sz="3000" b="1" kern="0" dirty="0">
                  <a:solidFill>
                    <a:srgbClr val="313333"/>
                  </a:solidFill>
                  <a:latin typeface="Source Sans Pro"/>
                  <a:ea typeface="Roboto" panose="02000000000000000000" pitchFamily="2" charset="0"/>
                  <a:cs typeface="Lato Light" panose="020F0502020204030203" pitchFamily="34" charset="0"/>
                </a:rPr>
                <a:t> Up If</a:t>
              </a:r>
              <a:endPara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A9FDC4-6C22-7AE3-BCDC-1DD36128C723}"/>
                </a:ext>
              </a:extLst>
            </p:cNvPr>
            <p:cNvSpPr/>
            <p:nvPr/>
          </p:nvSpPr>
          <p:spPr>
            <a:xfrm>
              <a:off x="12536825" y="1464039"/>
              <a:ext cx="664618" cy="76974"/>
            </a:xfrm>
            <a:prstGeom prst="rect">
              <a:avLst/>
            </a:prstGeom>
            <a:solidFill>
              <a:srgbClr val="2847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D7FCBD3-19F8-4143-23F0-BDA2159E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E3E69-B856-6E08-ACED-45D973ABF8E2}"/>
              </a:ext>
            </a:extLst>
          </p:cNvPr>
          <p:cNvSpPr txBox="1"/>
          <p:nvPr/>
        </p:nvSpPr>
        <p:spPr>
          <a:xfrm>
            <a:off x="1198709" y="1160289"/>
            <a:ext cx="69233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rgbClr val="4BB3DB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Let’s Play Stand Up If!</a:t>
            </a:r>
          </a:p>
          <a:p>
            <a:r>
              <a:rPr lang="en-US" dirty="0"/>
              <a:t>We will ask some questions and if your answer is yes, please stand up!</a:t>
            </a:r>
          </a:p>
          <a:p>
            <a:pPr lvl="1"/>
            <a:r>
              <a:rPr lang="en-US" dirty="0"/>
              <a:t>If you are joining remotely today, please use the Teams “</a:t>
            </a:r>
            <a:r>
              <a:rPr lang="en-US" b="1" dirty="0"/>
              <a:t>Hand Raise</a:t>
            </a:r>
            <a:r>
              <a:rPr lang="en-US" dirty="0"/>
              <a:t>”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Here are a couple of examples to get us going.</a:t>
            </a:r>
          </a:p>
          <a:p>
            <a:r>
              <a:rPr lang="en-US" dirty="0"/>
              <a:t>Stand Up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a dog as a 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like sailing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favorite color is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600" b="1" dirty="0"/>
              <a:t>Let’s Have Fun!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itting Male 2">
                <a:extLst>
                  <a:ext uri="{FF2B5EF4-FFF2-40B4-BE49-F238E27FC236}">
                    <a16:creationId xmlns:a16="http://schemas.microsoft.com/office/drawing/2014/main" id="{3A7A281B-98C1-5C3F-CFF5-A7A9811BC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5647892"/>
                  </p:ext>
                </p:extLst>
              </p:nvPr>
            </p:nvGraphicFramePr>
            <p:xfrm>
              <a:off x="9021675" y="3532569"/>
              <a:ext cx="1216637" cy="28514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6637" cy="2851493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223327" ay="230614" az="149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5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itting Male 2">
                <a:extLst>
                  <a:ext uri="{FF2B5EF4-FFF2-40B4-BE49-F238E27FC236}">
                    <a16:creationId xmlns:a16="http://schemas.microsoft.com/office/drawing/2014/main" id="{3A7A281B-98C1-5C3F-CFF5-A7A9811BC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1675" y="3532569"/>
                <a:ext cx="1216637" cy="285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vatar Female">
                <a:extLst>
                  <a:ext uri="{FF2B5EF4-FFF2-40B4-BE49-F238E27FC236}">
                    <a16:creationId xmlns:a16="http://schemas.microsoft.com/office/drawing/2014/main" id="{61783941-01B0-ACD3-44CC-1500A4E07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87208209"/>
                  </p:ext>
                </p:extLst>
              </p:nvPr>
            </p:nvGraphicFramePr>
            <p:xfrm>
              <a:off x="6569849" y="2950670"/>
              <a:ext cx="2551099" cy="3433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51099" cy="3433392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3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vatar Female">
                <a:extLst>
                  <a:ext uri="{FF2B5EF4-FFF2-40B4-BE49-F238E27FC236}">
                    <a16:creationId xmlns:a16="http://schemas.microsoft.com/office/drawing/2014/main" id="{61783941-01B0-ACD3-44CC-1500A4E07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9849" y="2950670"/>
                <a:ext cx="2551099" cy="34333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68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D9B5-533D-F16F-DC40-578E8825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B855BE-C7DE-A9E7-024D-0C08AEA2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021B2-B1FD-D86B-284D-CE2B4E92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AEBA99-EF3E-5312-5082-21CADFF83115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773B2-F3E3-B9B4-64E3-5D257C7D2D31}"/>
              </a:ext>
            </a:extLst>
          </p:cNvPr>
          <p:cNvSpPr txBox="1"/>
          <p:nvPr/>
        </p:nvSpPr>
        <p:spPr>
          <a:xfrm>
            <a:off x="3230792" y="2438041"/>
            <a:ext cx="630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rPr>
              <a:t>OCDO Program Update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68918A-F0B9-386D-FAC5-0095E7618948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46E0F4EE-21CD-D7F6-405A-E7900696E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946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06FF6F26-607C-658E-824B-BCFA03C18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2" name="Graphic 1" descr="Help outline">
            <a:extLst>
              <a:ext uri="{FF2B5EF4-FFF2-40B4-BE49-F238E27FC236}">
                <a16:creationId xmlns:a16="http://schemas.microsoft.com/office/drawing/2014/main" id="{33F50AF4-5112-62D0-8C74-43363018C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65" y="5453604"/>
            <a:ext cx="379818" cy="379818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4A0B3A89-CA33-9CB8-B3EA-9C6E85765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95CB-2080-D17C-7AE2-A9288DB3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9D6CC4-F535-85DA-A2A6-ED21676C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" y="443724"/>
            <a:ext cx="10897229" cy="5890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8C880-76B3-1633-F05C-2A74BB86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1316-A6A9-7266-99C1-3885F07895EB}"/>
              </a:ext>
            </a:extLst>
          </p:cNvPr>
          <p:cNvSpPr/>
          <p:nvPr/>
        </p:nvSpPr>
        <p:spPr>
          <a:xfrm rot="10800000" flipV="1">
            <a:off x="647384" y="443725"/>
            <a:ext cx="10897229" cy="5904668"/>
          </a:xfrm>
          <a:prstGeom prst="rect">
            <a:avLst/>
          </a:prstGeom>
          <a:solidFill>
            <a:srgbClr val="163E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74D06-B672-80BE-9177-5ED1418F4DB2}"/>
              </a:ext>
            </a:extLst>
          </p:cNvPr>
          <p:cNvSpPr txBox="1"/>
          <p:nvPr/>
        </p:nvSpPr>
        <p:spPr>
          <a:xfrm>
            <a:off x="3230792" y="2453416"/>
            <a:ext cx="630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Lato Light" panose="020F0502020204030203" pitchFamily="34" charset="0"/>
              </a:rPr>
              <a:t>Priority Projects 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A340C7-C62A-3A36-C514-20D70DB5B079}"/>
              </a:ext>
            </a:extLst>
          </p:cNvPr>
          <p:cNvSpPr/>
          <p:nvPr/>
        </p:nvSpPr>
        <p:spPr>
          <a:xfrm rot="16200000">
            <a:off x="6127375" y="5044256"/>
            <a:ext cx="4572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" name="Graphic 10" descr="Research outline">
            <a:extLst>
              <a:ext uri="{FF2B5EF4-FFF2-40B4-BE49-F238E27FC236}">
                <a16:creationId xmlns:a16="http://schemas.microsoft.com/office/drawing/2014/main" id="{54C63BAA-1765-0B53-C99C-D7D467CF5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946" y="5468979"/>
            <a:ext cx="359116" cy="359116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C850DA88-24CE-19ED-870F-E7ED01792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349" y="5431790"/>
            <a:ext cx="433495" cy="433495"/>
          </a:xfrm>
          <a:prstGeom prst="rect">
            <a:avLst/>
          </a:prstGeom>
        </p:spPr>
      </p:pic>
      <p:pic>
        <p:nvPicPr>
          <p:cNvPr id="2" name="Graphic 1" descr="Help outline">
            <a:extLst>
              <a:ext uri="{FF2B5EF4-FFF2-40B4-BE49-F238E27FC236}">
                <a16:creationId xmlns:a16="http://schemas.microsoft.com/office/drawing/2014/main" id="{2A0D6560-7BE4-3B8A-510B-67269A28C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65" y="5453604"/>
            <a:ext cx="379818" cy="379818"/>
          </a:xfrm>
          <a:prstGeom prst="rect">
            <a:avLst/>
          </a:prstGeom>
        </p:spPr>
      </p:pic>
      <p:pic>
        <p:nvPicPr>
          <p:cNvPr id="3" name="Graphic 2" descr="Cheers with solid fill">
            <a:extLst>
              <a:ext uri="{FF2B5EF4-FFF2-40B4-BE49-F238E27FC236}">
                <a16:creationId xmlns:a16="http://schemas.microsoft.com/office/drawing/2014/main" id="{5E9CC0FE-7BAC-E967-FA44-419BAE4F3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097" y="5468979"/>
            <a:ext cx="379818" cy="3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9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64192E-6A52-01D3-91A6-AC1D24771CFF}"/>
              </a:ext>
            </a:extLst>
          </p:cNvPr>
          <p:cNvGrpSpPr/>
          <p:nvPr/>
        </p:nvGrpSpPr>
        <p:grpSpPr>
          <a:xfrm>
            <a:off x="1003177" y="83656"/>
            <a:ext cx="11062298" cy="971555"/>
            <a:chOff x="1003177" y="83656"/>
            <a:chExt cx="11062298" cy="12879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78CE8-787A-1D02-18E8-6601E91F81EB}"/>
                </a:ext>
              </a:extLst>
            </p:cNvPr>
            <p:cNvSpPr/>
            <p:nvPr/>
          </p:nvSpPr>
          <p:spPr>
            <a:xfrm>
              <a:off x="2830625" y="139478"/>
              <a:ext cx="9234850" cy="1176260"/>
            </a:xfrm>
            <a:prstGeom prst="rect">
              <a:avLst/>
            </a:prstGeom>
            <a:solidFill>
              <a:srgbClr val="EFF1F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4C9B05-2CDA-2343-3043-D095FDA4A291}"/>
                </a:ext>
              </a:extLst>
            </p:cNvPr>
            <p:cNvSpPr txBox="1"/>
            <p:nvPr/>
          </p:nvSpPr>
          <p:spPr>
            <a:xfrm>
              <a:off x="2830625" y="289063"/>
              <a:ext cx="7355470" cy="77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313333"/>
                  </a:solidFill>
                  <a:effectLst/>
                  <a:uLnTx/>
                  <a:uFillTx/>
                  <a:latin typeface="Source Sans Pro"/>
                  <a:ea typeface="Roboto" panose="02000000000000000000" pitchFamily="2" charset="0"/>
                  <a:cs typeface="Poppins SemiBold" pitchFamily="2" charset="77"/>
                </a:rPr>
                <a:t>Priority Projects Progress: FY26 Q1</a:t>
              </a:r>
              <a:endPara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313333"/>
                </a:solidFill>
                <a:effectLst/>
                <a:uLnTx/>
                <a:uFillTx/>
                <a:latin typeface="Source Sans Pro"/>
                <a:ea typeface="Roboto" panose="02000000000000000000" pitchFamily="2" charset="0"/>
                <a:cs typeface="Poppins SemiBold" pitchFamily="2" charset="77"/>
              </a:endParaRPr>
            </a:p>
          </p:txBody>
        </p:sp>
        <p:pic>
          <p:nvPicPr>
            <p:cNvPr id="43" name="Graphic 42" descr="Completed with solid fill">
              <a:extLst>
                <a:ext uri="{FF2B5EF4-FFF2-40B4-BE49-F238E27FC236}">
                  <a16:creationId xmlns:a16="http://schemas.microsoft.com/office/drawing/2014/main" id="{75670C4E-2099-D04D-5AB4-B432128D3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3177" y="83656"/>
              <a:ext cx="1020221" cy="12879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3FE9A2-D790-F42C-361C-AA579FC34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46069"/>
              </p:ext>
            </p:extLst>
          </p:nvPr>
        </p:nvGraphicFramePr>
        <p:xfrm>
          <a:off x="126525" y="1055211"/>
          <a:ext cx="11938950" cy="707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92">
                  <a:extLst>
                    <a:ext uri="{9D8B030D-6E8A-4147-A177-3AD203B41FA5}">
                      <a16:colId xmlns:a16="http://schemas.microsoft.com/office/drawing/2014/main" val="3741357228"/>
                    </a:ext>
                  </a:extLst>
                </a:gridCol>
                <a:gridCol w="3173198">
                  <a:extLst>
                    <a:ext uri="{9D8B030D-6E8A-4147-A177-3AD203B41FA5}">
                      <a16:colId xmlns:a16="http://schemas.microsoft.com/office/drawing/2014/main" val="4022083973"/>
                    </a:ext>
                  </a:extLst>
                </a:gridCol>
                <a:gridCol w="6672860">
                  <a:extLst>
                    <a:ext uri="{9D8B030D-6E8A-4147-A177-3AD203B41FA5}">
                      <a16:colId xmlns:a16="http://schemas.microsoft.com/office/drawing/2014/main" val="1172441215"/>
                    </a:ext>
                  </a:extLst>
                </a:gridCol>
              </a:tblGrid>
              <a:tr h="308517">
                <a:tc>
                  <a:txBody>
                    <a:bodyPr/>
                    <a:lstStyle/>
                    <a:p>
                      <a:r>
                        <a:rPr lang="en-US" sz="1200" i="1"/>
                        <a:t>Program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Goal/Milestone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Progress/Contribution</a:t>
                      </a:r>
                    </a:p>
                  </a:txBody>
                  <a:tcPr anchor="ctr">
                    <a:solidFill>
                      <a:srgbClr val="011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145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/>
                        <a:t>Decommission USCIS 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Q1 Milestone: </a:t>
                      </a:r>
                      <a:r>
                        <a:rPr lang="en-US" sz="1200">
                          <a:ea typeface="Source Sans Pro"/>
                        </a:rPr>
                        <a:t>Develop an artifact to outline timeline for the analysis and recommendation proposal of the new tool that will replace Matrix.  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a typeface="Source Sans Pro"/>
                        </a:rPr>
                        <a:t>Developed and shared timeline with DMD Chief and gained concurrence.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a typeface="Source Sans Pro"/>
                        </a:rPr>
                        <a:t>Began identifying Matrix stakeholders for Q2 engagement. Held discussions with DHS HQ and ICE.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a typeface="Source Sans Pro"/>
                        </a:rPr>
                        <a:t>Started market research for replacement tools.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11512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/>
                        <a:t>National Production Dataset (NPD)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Q1 Milestone: Reconstituting NPD Development Team and maintaining NPD critical operational capabilities.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gained staffing commitments from operational offices and restored initial resource staffing to support daily operations.</a:t>
                      </a:r>
                    </a:p>
                    <a:p>
                      <a:pPr marL="173736" lvl="0" indent="-173736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Resolved multiple critical break/fix NPD work tickets in Q1 and are maintaining a steady state backlog of 20+ mixed break/fix and enhancement tickets in SNOW.</a:t>
                      </a:r>
                    </a:p>
                    <a:p>
                      <a:pPr marL="173736" lvl="0" indent="-173736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Amaze team added a new developer resource with USCIS data experience to support day to day  NPD operations.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779741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/>
                        <a:t>E-22 Modernization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Q1 Milestone: </a:t>
                      </a: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the foundation: complete discovery/inventory, set the baseline, and deliver a prioritized automation/optimization roadmap targeting 70%+ O&amp;M reduction.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Documented baseline O&amp;M hours and metrics for monthly E-22 processing, and documented ad-hoc hours and metrics for additions, inquiries and updates to processing.  Determined where process improvements could be made to optimize efficiency.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Reviewed existing E-22 processing data models and expanded them to include pattern-based anomaly detection, derived sanity metrics, seasonal decomposition and isolation forest (Machine Learning). Determined which of the models could be developed into a SPC visualization.  </a:t>
                      </a: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Worked with key stakeholders to define requirements for a forecasting/goal-tracking dashboard.  Researched and determined two platform options for the dashboard, including an extension that would enhance Tableau’s analytical capabilities using Python.</a:t>
                      </a: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a typeface="Source Sans Pro"/>
                        </a:rPr>
                        <a:t>Completed a mapping and inventory of E22 workflows, jobs, data sources, and lineage. Updated SOPs to reflect current processing.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474019"/>
                  </a:ext>
                </a:extLst>
              </a:tr>
              <a:tr h="457403">
                <a:tc>
                  <a:txBody>
                    <a:bodyPr/>
                    <a:lstStyle/>
                    <a:p>
                      <a:r>
                        <a:rPr lang="en-US" sz="1200"/>
                        <a:t>Streamlined Case Processing (SCP)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Q1 Milestones: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closely with ELIS to determine the overall QA process framework in relation to measurability and responsibility.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Finalize the requirements from the Directors Office on the bulk denial policy and applicability.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with the Directors office to establish overarching SCP Governance Framework amongst the branches.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clear goals within the SCP community of essential metrics for comparison.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Developed, tested, and integrated additional applicant vetting functions (OBIM-IDENT, Country of Birth Check, NVC Check).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Built and deployed Social Security Death Index kickout function that removed deceased beneficiaries from pending filings.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Added Form I-130 Part A and Part C to SCP product line.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Helped RAIO Admin-Close over 7500 I-589 LPR and USC Receipts.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Productionized ADIS submission and ingestion tool to assist FDNS's vetting efforts.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The above Q1 progress is on top of FY25 accomplishments that brought savings of $41M and 797k adjudicative hours.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80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5AD3F-BF43-4290-6C17-CEBB3757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2250-EB57-4D46-AF9E-32E2A9D9AFD8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518294-D9C9-E706-DE38-FEFCC245AF92}"/>
              </a:ext>
            </a:extLst>
          </p:cNvPr>
          <p:cNvSpPr/>
          <p:nvPr/>
        </p:nvSpPr>
        <p:spPr>
          <a:xfrm>
            <a:off x="126525" y="125766"/>
            <a:ext cx="2612376" cy="887335"/>
          </a:xfrm>
          <a:prstGeom prst="rect">
            <a:avLst/>
          </a:prstGeom>
          <a:solidFill>
            <a:srgbClr val="1D89B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Graphic 2" descr="Research outline">
            <a:extLst>
              <a:ext uri="{FF2B5EF4-FFF2-40B4-BE49-F238E27FC236}">
                <a16:creationId xmlns:a16="http://schemas.microsoft.com/office/drawing/2014/main" id="{1BD470B6-76A7-A01B-7EF4-30ED2B737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659" y="169137"/>
            <a:ext cx="798531" cy="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5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ranch xmlns="a68b8195-b987-4717-b57b-d32834551e51" xsi:nil="true"/>
    <FY25OCDOPriority xmlns="a68b8195-b987-4717-b57b-d32834551e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3919FF6FA9844B97653016FBC483D" ma:contentTypeVersion="10" ma:contentTypeDescription="Create a new document." ma:contentTypeScope="" ma:versionID="4e3eefc6e535352c5bc066ec138f480d">
  <xsd:schema xmlns:xsd="http://www.w3.org/2001/XMLSchema" xmlns:xs="http://www.w3.org/2001/XMLSchema" xmlns:p="http://schemas.microsoft.com/office/2006/metadata/properties" xmlns:ns2="a68b8195-b987-4717-b57b-d32834551e51" targetNamespace="http://schemas.microsoft.com/office/2006/metadata/properties" ma:root="true" ma:fieldsID="9bd90249c25905cdae55e96cd2f72bb6" ns2:_="">
    <xsd:import namespace="a68b8195-b987-4717-b57b-d32834551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Branch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FY25OCDOPrior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b8195-b987-4717-b57b-d32834551e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Branch" ma:index="12" nillable="true" ma:displayName="Lead Branch" ma:format="Dropdown" ma:internalName="Branch">
      <xsd:simpleType>
        <xsd:restriction base="dms:Choice">
          <xsd:enumeration value="Advanced Analytics"/>
          <xsd:enumeration value="Business Intelligence"/>
          <xsd:enumeration value="Comms &amp; Web"/>
          <xsd:enumeration value="Front Office"/>
          <xsd:enumeration value="Data Literacy"/>
          <xsd:enumeration value="Data Resources"/>
          <xsd:enumeration value="Data Sharing &amp; Governance"/>
          <xsd:enumeration value="Data Integrity"/>
        </xsd:restriction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FY25OCDOPriority" ma:index="17" nillable="true" ma:displayName="FY25 OCDO Priority" ma:format="Dropdown" ma:internalName="FY25OCDOPriority">
      <xsd:simpleType>
        <xsd:restriction base="dms:Choice">
          <xsd:enumeration value="1. Strengthen data governance practices to increase trust, accessibility, and accountability."/>
          <xsd:enumeration value="2. Expand the content and user interface of the USCIS Data Catalog."/>
          <xsd:enumeration value="3. Advance Data Maturity for all USCIS Employees by providing high-impact and diverse content."/>
          <xsd:enumeration value="4. Expand the availability and use of graph data science capabilities."/>
          <xsd:enumeration value="5. Improve OCDO organizational cross collaboration, transparency, and accountability.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AEA0B6-7A3C-4FCA-BA69-CF1FE21ADCB2}">
  <ds:schemaRefs>
    <ds:schemaRef ds:uri="http://purl.org/dc/dcmitype/"/>
    <ds:schemaRef ds:uri="a68b8195-b987-4717-b57b-d32834551e51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F9FDFB4-B7D1-43DC-800B-3B2CDA475442}">
  <ds:schemaRefs>
    <ds:schemaRef ds:uri="a68b8195-b987-4717-b57b-d32834551e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3309BF-CEC2-46C9-9C6F-567F8B4C3E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1572</Words>
  <Application>Microsoft Office PowerPoint</Application>
  <PresentationFormat>Widescreen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USCIS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Kimble, David I</dc:creator>
  <cp:lastModifiedBy>Hobbs, William J (Jake) (CTR)</cp:lastModifiedBy>
  <cp:revision>3</cp:revision>
  <dcterms:created xsi:type="dcterms:W3CDTF">2025-06-12T15:35:16Z</dcterms:created>
  <dcterms:modified xsi:type="dcterms:W3CDTF">2026-01-12T17:00:46Z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0x010100D6D3919FF6FA9844B97653016FBC483D</vt:lpwstr>
  </property>
</Properties>
</file>